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311" r:id="rId3"/>
    <p:sldId id="312" r:id="rId4"/>
    <p:sldId id="319" r:id="rId5"/>
    <p:sldId id="330" r:id="rId6"/>
    <p:sldId id="293" r:id="rId7"/>
    <p:sldId id="316" r:id="rId8"/>
    <p:sldId id="329" r:id="rId9"/>
    <p:sldId id="315" r:id="rId10"/>
    <p:sldId id="317" r:id="rId11"/>
    <p:sldId id="331" r:id="rId12"/>
    <p:sldId id="297" r:id="rId13"/>
    <p:sldId id="332" r:id="rId14"/>
    <p:sldId id="322" r:id="rId15"/>
    <p:sldId id="314" r:id="rId16"/>
    <p:sldId id="326" r:id="rId17"/>
    <p:sldId id="327" r:id="rId18"/>
    <p:sldId id="313" r:id="rId19"/>
    <p:sldId id="318" r:id="rId20"/>
    <p:sldId id="328" r:id="rId21"/>
    <p:sldId id="323" r:id="rId22"/>
    <p:sldId id="333" r:id="rId23"/>
    <p:sldId id="320" r:id="rId24"/>
    <p:sldId id="325" r:id="rId25"/>
    <p:sldId id="32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2CC3A5C-98D1-46EF-BD01-9728F662C005}">
          <p14:sldIdLst>
            <p14:sldId id="256"/>
            <p14:sldId id="311"/>
            <p14:sldId id="312"/>
            <p14:sldId id="319"/>
          </p14:sldIdLst>
        </p14:section>
        <p14:section name="Electrode" id="{1BD9CEBE-7674-4D44-87BD-E173A7E85B75}">
          <p14:sldIdLst>
            <p14:sldId id="330"/>
            <p14:sldId id="293"/>
            <p14:sldId id="316"/>
            <p14:sldId id="329"/>
            <p14:sldId id="315"/>
            <p14:sldId id="317"/>
          </p14:sldIdLst>
        </p14:section>
        <p14:section name="Electrolyte" id="{084F179A-BFCB-477C-A2FC-08DF5CA346C4}">
          <p14:sldIdLst>
            <p14:sldId id="331"/>
            <p14:sldId id="297"/>
            <p14:sldId id="332"/>
            <p14:sldId id="322"/>
            <p14:sldId id="314"/>
            <p14:sldId id="326"/>
            <p14:sldId id="327"/>
            <p14:sldId id="313"/>
            <p14:sldId id="318"/>
            <p14:sldId id="328"/>
            <p14:sldId id="323"/>
            <p14:sldId id="333"/>
            <p14:sldId id="320"/>
            <p14:sldId id="325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4D7"/>
    <a:srgbClr val="65A3D7"/>
    <a:srgbClr val="0065BD"/>
    <a:srgbClr val="66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37EA6-70A7-4C7C-AB94-EAC623B40705}" type="datetimeFigureOut">
              <a:rPr lang="de-DE" smtClean="0"/>
              <a:t>16.03.2022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C193-B206-4747-8D4E-B2BE14A32E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F6EBD-AF8F-420A-8963-E1C88476A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15AD06-D107-4CF7-8C54-09E2C4CDE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00EE-5880-4933-9D88-A0B4D76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081D-AC38-4EA5-A612-FE028DBBD079}" type="datetime1">
              <a:rPr lang="de-DE" smtClean="0"/>
              <a:t>16.03.2022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EAC45-AC10-4A26-B8A5-6267FA8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32CC-A359-4373-A035-41099A80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34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49D87-164E-4354-AC14-203CF3FE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E7B420-D8AF-4986-A076-CA86E0A3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12ED1-A90F-4A6A-B61A-06AE1080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257F-6634-4E81-95F4-B2066A4D432E}" type="datetime1">
              <a:rPr lang="de-DE" smtClean="0"/>
              <a:t>16.03.2022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E852C-51A5-40C4-BB5C-A2D1A23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1D07E-946D-46A3-A5CD-6C5B0020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DAFBB8-F6EE-4C24-B4D6-3173DDF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935D8B-619D-4A9D-BA86-4AB3EB16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43DE-B207-4532-BBE1-9DC7D34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7F73-83E5-4C91-83ED-AC888658AB6C}" type="datetime1">
              <a:rPr lang="de-DE" smtClean="0"/>
              <a:t>16.03.2022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F6D56-2B45-4033-B380-8FA5819F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404A4-0368-4ECA-AB7D-EF91B95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D387A-7FEA-4260-91CB-C65CFFCD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75CC-0D6D-450D-A7A7-5C841789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4CFF6-527A-4103-823B-FA2483E3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0021-482A-4A3A-8120-8A609993CC2A}" type="datetime1">
              <a:rPr lang="de-DE" smtClean="0"/>
              <a:t>16.03.2022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11FEA-08EC-4B6B-80C6-893AB1E9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63756-82E4-4D73-8058-DC698FC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2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5471E-4411-40DC-B2B0-A4A047FC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93394-383A-4BCD-934B-5DF3FE3E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4239B-17EE-4CA4-8B2F-514C39E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0550-1AED-457C-98C1-AE42A44C889F}" type="datetime1">
              <a:rPr lang="de-DE" smtClean="0"/>
              <a:t>16.03.2022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96A64-06AB-4AC2-8743-82C17BE9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219CC-A3AF-4223-B3B7-A42C577D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6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43BB-DC4E-4455-AC2C-BA51170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4A661-0655-46C7-A714-CBF7021D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7F854-B28C-4AB9-99D8-8E1DE3E8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5E31-1394-4045-A81C-7877AFE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1076-31CB-4AB6-8394-FB440DC07D03}" type="datetime1">
              <a:rPr lang="de-DE" smtClean="0"/>
              <a:t>16.03.2022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F5B52-C6AB-4145-AF08-69E73FD1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B48BC-C2D3-4816-AD6E-BF05CAC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0E402-BC9A-47D1-87AD-631539D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7A19F-2287-4EA9-A929-C81F9F56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CCD0B-51F6-4B69-ABEF-9143409F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74435-A806-4150-93B1-F6A5AB599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C17BCC-60F8-4801-BB25-2567309EE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F6FC1A-5B65-40D3-9098-074564AA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E612-F975-42D6-85E6-7420CDFB34D4}" type="datetime1">
              <a:rPr lang="de-DE" smtClean="0"/>
              <a:t>16.03.2022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C8C1CF-DA1B-41CE-8A4B-376A29D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7ECDD3-78A9-43E6-AEAE-6465CB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6F41D-27A2-46D2-9F8C-10F070B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261BC6-DCAA-425A-97D4-F223BE99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3E8E-C35F-478D-AA45-3AC630D01495}" type="datetime1">
              <a:rPr lang="de-DE" smtClean="0"/>
              <a:t>16.03.2022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D5406-F771-460B-AC11-DCEFA09B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521BE-BE4B-4D4E-9FDD-F7F02423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8CB118-EEE8-4A1F-BF54-7BBDF4D5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B0A1-4E6C-4BEE-A122-2059DD2FE5CD}" type="datetime1">
              <a:rPr lang="de-DE" smtClean="0"/>
              <a:t>16.03.2022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E676B-CDDE-407D-8D0B-2ED56DF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E9773-C637-41D9-8B34-781DCB71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EBB1-E45B-4509-BDC2-E174E10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3E518-7936-498E-B2E3-A3C7038E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C45240-10B8-47EE-8DF3-8BC19D1A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3EABE-2F4A-481C-8138-A1E858F8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8F99-9F79-4230-9973-B8B8C3AF4267}" type="datetime1">
              <a:rPr lang="de-DE" smtClean="0"/>
              <a:t>16.03.2022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E3C632-CF56-4AD1-8496-1749B62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9859F-37DA-4D36-B062-405FDE7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A3EC-E944-41AD-A5D5-03BBB93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46A11-3175-4519-B3DE-859C7470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DB2347-8B75-44A9-B8C8-2FF6B967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6774C-DAF7-4D8C-AFE1-0E9913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960A-3C25-4AC7-9EF1-7BD4F3CA2397}" type="datetime1">
              <a:rPr lang="de-DE" smtClean="0"/>
              <a:t>16.03.2022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12A1C2-DEA8-4420-BE2D-4E21493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A661-D72F-4543-8DDD-F7886CAB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0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E7D63C-1F9B-44F1-AB85-A216C63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6A85F-5E9A-443E-9B17-E1F0D2A2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234C8D-1495-4F55-982C-E89C9A84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F8868-F00B-4BCA-9B1D-75747E520DDD}" type="datetime1">
              <a:rPr lang="de-DE" smtClean="0"/>
              <a:t>16.03.2022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D3422B-C51D-44E6-B97F-1F2B4FB47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E1FE05-7DEE-4343-9237-F4A29B8D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1"/>
            <a:ext cx="10080771" cy="2267125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solidFill>
                  <a:srgbClr val="66A4D7"/>
                </a:solidFill>
              </a:rPr>
              <a:t>Improvement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of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aqueous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electrolytes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by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the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addition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of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polymers</a:t>
            </a:r>
            <a:endParaRPr lang="de-DE" dirty="0">
              <a:solidFill>
                <a:srgbClr val="0065BD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9BDBED-9D5C-4E0B-8A73-619E1AAEF9E1}"/>
              </a:ext>
            </a:extLst>
          </p:cNvPr>
          <p:cNvSpPr txBox="1"/>
          <p:nvPr/>
        </p:nvSpPr>
        <p:spPr>
          <a:xfrm>
            <a:off x="0" y="414416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65A3D7"/>
                </a:solidFill>
              </a:rPr>
              <a:t>Andreas Grasser, 13.12.2021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as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Electrode</a:t>
            </a:r>
            <a:r>
              <a:rPr lang="de-DE" b="1" dirty="0">
                <a:solidFill>
                  <a:srgbClr val="0065BD"/>
                </a:solidFill>
              </a:rPr>
              <a:t> Material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442135-8E94-46F7-BDB5-5083BBB1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446769-03EC-4ABD-807C-20AF9D975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17" y="2595496"/>
            <a:ext cx="4247626" cy="212204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AB6D7D-AE65-4044-A022-186E03F71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" y="1291905"/>
            <a:ext cx="7278912" cy="55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5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1"/>
            <a:ext cx="10080771" cy="2267125"/>
          </a:xfrm>
        </p:spPr>
        <p:txBody>
          <a:bodyPr>
            <a:normAutofit/>
          </a:bodyPr>
          <a:lstStyle/>
          <a:p>
            <a:r>
              <a:rPr lang="de-DE" b="1" dirty="0" err="1">
                <a:solidFill>
                  <a:srgbClr val="0065BD"/>
                </a:solidFill>
              </a:rPr>
              <a:t>Electrolyte</a:t>
            </a:r>
            <a:endParaRPr lang="de-DE" dirty="0">
              <a:solidFill>
                <a:srgbClr val="0065BD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Stability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Window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of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the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Aqueous electrolytes have a relatively low stability window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F07D29-B34F-4FA8-881C-B9CFEAD1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40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Polyethylen </a:t>
            </a:r>
            <a:r>
              <a:rPr lang="de-DE" b="1" dirty="0" err="1">
                <a:solidFill>
                  <a:srgbClr val="0065BD"/>
                </a:solidFill>
              </a:rPr>
              <a:t>Glycole</a:t>
            </a:r>
            <a:r>
              <a:rPr lang="de-DE" b="1" dirty="0">
                <a:solidFill>
                  <a:srgbClr val="0065BD"/>
                </a:solidFill>
              </a:rPr>
              <a:t> (PEG)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Polymer</a:t>
            </a:r>
          </a:p>
          <a:p>
            <a:r>
              <a:rPr lang="en-US" dirty="0"/>
              <a:t>Available with different molar mass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F07D29-B34F-4FA8-881C-B9CFEAD1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13</a:t>
            </a:fld>
            <a:endParaRPr lang="de-DE"/>
          </a:p>
        </p:txBody>
      </p:sp>
      <p:pic>
        <p:nvPicPr>
          <p:cNvPr id="5" name="Grafik 4" descr="Ein Bild, das Text, Container, Einmachglas, Glas enthält.&#10;&#10;Automatisch generierte Beschreibung">
            <a:extLst>
              <a:ext uri="{FF2B5EF4-FFF2-40B4-BE49-F238E27FC236}">
                <a16:creationId xmlns:a16="http://schemas.microsoft.com/office/drawing/2014/main" id="{254EEE50-3DDE-4C18-8D60-83282E178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029" y="1593850"/>
            <a:ext cx="4886272" cy="488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Solid State (Polymer)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476" cy="4080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e.g. Polyvinyl Alcohol (PVA)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also acts as a separator</a:t>
            </a:r>
          </a:p>
          <a:p>
            <a:pPr marL="0" indent="0">
              <a:buNone/>
            </a:pPr>
            <a:r>
              <a:rPr lang="en-US" dirty="0"/>
              <a:t>-  poor conductivity</a:t>
            </a:r>
          </a:p>
        </p:txBody>
      </p:sp>
      <p:pic>
        <p:nvPicPr>
          <p:cNvPr id="7" name="Grafik 6" descr="Ein Bild, das Getränk, Fruchtgetränk enthält.&#10;&#10;Automatisch generierte Beschreibung">
            <a:extLst>
              <a:ext uri="{FF2B5EF4-FFF2-40B4-BE49-F238E27FC236}">
                <a16:creationId xmlns:a16="http://schemas.microsoft.com/office/drawing/2014/main" id="{AAF03E2A-1293-4B8A-8459-7BB63AFDE8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65" t="7985" r="11252" b="6391"/>
          <a:stretch/>
        </p:blipFill>
        <p:spPr>
          <a:xfrm rot="5400000">
            <a:off x="4511422" y="3502659"/>
            <a:ext cx="2290908" cy="27853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DBFD7-3852-46EE-A6DE-C62491C9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451" y="2269067"/>
            <a:ext cx="5775206" cy="443335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59489C-5F5B-46AB-9FDD-11A58BC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229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Water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b="1" dirty="0"/>
              <a:t>Concentrated aqueous electrolyte</a:t>
            </a:r>
          </a:p>
          <a:p>
            <a:r>
              <a:rPr lang="en-US" dirty="0"/>
              <a:t>Mixed organic-aqueous electrolytes</a:t>
            </a:r>
          </a:p>
          <a:p>
            <a:r>
              <a:rPr lang="en-US" dirty="0"/>
              <a:t>Hydrate melt</a:t>
            </a:r>
          </a:p>
          <a:p>
            <a:r>
              <a:rPr lang="en-US" dirty="0"/>
              <a:t>Gel Electrolyte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2B9E39-A295-4117-8987-A1D53DA8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63A2BF-7742-4038-8A98-D4CF04E62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1" t="12109" r="8699" b="10612"/>
          <a:stretch/>
        </p:blipFill>
        <p:spPr>
          <a:xfrm>
            <a:off x="3874537" y="2777777"/>
            <a:ext cx="5753977" cy="40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57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Water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Concentrated aqueous electrolyte</a:t>
            </a:r>
          </a:p>
          <a:p>
            <a:r>
              <a:rPr lang="en-US" dirty="0"/>
              <a:t>Mixed organic-aqueous electrolytes</a:t>
            </a:r>
          </a:p>
          <a:p>
            <a:r>
              <a:rPr lang="en-US" b="1" dirty="0"/>
              <a:t>Hydrate melt</a:t>
            </a:r>
          </a:p>
          <a:p>
            <a:r>
              <a:rPr lang="en-US" dirty="0"/>
              <a:t>Gel Electrolyte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2B9E39-A295-4117-8987-A1D53DA8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2F1692-CD05-4382-AE02-98CFCB090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87" t="23129" r="5791" b="23809"/>
          <a:stretch/>
        </p:blipFill>
        <p:spPr>
          <a:xfrm>
            <a:off x="3450772" y="2872101"/>
            <a:ext cx="7447216" cy="37916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F7B592D-F3C1-4BF7-8E13-062A6CEA2994}"/>
              </a:ext>
            </a:extLst>
          </p:cNvPr>
          <p:cNvSpPr txBox="1"/>
          <p:nvPr/>
        </p:nvSpPr>
        <p:spPr>
          <a:xfrm>
            <a:off x="3772733" y="6582975"/>
            <a:ext cx="7447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Yamada, Y., </a:t>
            </a:r>
            <a:r>
              <a:rPr lang="de-DE" sz="1200" dirty="0" err="1"/>
              <a:t>Usui</a:t>
            </a:r>
            <a:r>
              <a:rPr lang="de-DE" sz="1200" dirty="0"/>
              <a:t>, K., </a:t>
            </a:r>
            <a:r>
              <a:rPr lang="de-DE" sz="1200" dirty="0" err="1"/>
              <a:t>Sodeyama</a:t>
            </a:r>
            <a:r>
              <a:rPr lang="de-DE" sz="1200" dirty="0"/>
              <a:t>, K. </a:t>
            </a:r>
            <a:r>
              <a:rPr lang="de-DE" sz="1200" i="1" dirty="0"/>
              <a:t>et al.</a:t>
            </a:r>
            <a:r>
              <a:rPr lang="de-DE" sz="1200" dirty="0"/>
              <a:t> Hydrate-</a:t>
            </a:r>
            <a:r>
              <a:rPr lang="de-DE" sz="1200" dirty="0" err="1"/>
              <a:t>melt</a:t>
            </a:r>
            <a:r>
              <a:rPr lang="de-DE" sz="1200" dirty="0"/>
              <a:t> </a:t>
            </a:r>
            <a:r>
              <a:rPr lang="de-DE" sz="1200" dirty="0" err="1"/>
              <a:t>electrolytes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high-</a:t>
            </a:r>
            <a:r>
              <a:rPr lang="de-DE" sz="1200" dirty="0" err="1"/>
              <a:t>energy</a:t>
            </a:r>
            <a:r>
              <a:rPr lang="de-DE" sz="1200" dirty="0"/>
              <a:t>-</a:t>
            </a:r>
            <a:r>
              <a:rPr lang="de-DE" sz="1200" dirty="0" err="1"/>
              <a:t>density</a:t>
            </a:r>
            <a:r>
              <a:rPr lang="de-DE" sz="1200" dirty="0"/>
              <a:t> </a:t>
            </a:r>
            <a:r>
              <a:rPr lang="de-DE" sz="1200" dirty="0" err="1"/>
              <a:t>aqueous</a:t>
            </a:r>
            <a:r>
              <a:rPr lang="de-DE" sz="1200" dirty="0"/>
              <a:t> </a:t>
            </a:r>
            <a:r>
              <a:rPr lang="de-DE" sz="1200" dirty="0" err="1"/>
              <a:t>batteries</a:t>
            </a:r>
            <a:r>
              <a:rPr lang="de-DE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794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Water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Concentrated aqueous electrolyte</a:t>
            </a:r>
          </a:p>
          <a:p>
            <a:r>
              <a:rPr lang="en-US" dirty="0"/>
              <a:t>Mixed organic-aqueous electrolytes</a:t>
            </a:r>
          </a:p>
          <a:p>
            <a:r>
              <a:rPr lang="en-US" dirty="0"/>
              <a:t>Hydrate melt</a:t>
            </a:r>
          </a:p>
          <a:p>
            <a:r>
              <a:rPr lang="en-US" b="1" dirty="0"/>
              <a:t>Gel Electrolyte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2B9E39-A295-4117-8987-A1D53DA8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17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31635F-7480-4B4B-A953-24F3DD26D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4" t="15568" r="5715" b="10341"/>
          <a:stretch/>
        </p:blipFill>
        <p:spPr>
          <a:xfrm>
            <a:off x="6431175" y="1690688"/>
            <a:ext cx="4922625" cy="408022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472672A-34D5-4EEA-8424-4975EE0CAC90}"/>
              </a:ext>
            </a:extLst>
          </p:cNvPr>
          <p:cNvSpPr txBox="1"/>
          <p:nvPr/>
        </p:nvSpPr>
        <p:spPr>
          <a:xfrm>
            <a:off x="5427677" y="5857664"/>
            <a:ext cx="664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 N.R. </a:t>
            </a:r>
            <a:r>
              <a:rPr lang="de-DE" sz="1200" dirty="0" err="1"/>
              <a:t>Chodankar</a:t>
            </a:r>
            <a:r>
              <a:rPr lang="de-DE" sz="1200" dirty="0"/>
              <a:t>, D.P. </a:t>
            </a:r>
            <a:r>
              <a:rPr lang="de-DE" sz="1200" dirty="0" err="1"/>
              <a:t>Dubal,A.C</a:t>
            </a:r>
            <a:r>
              <a:rPr lang="de-DE" sz="1200" dirty="0"/>
              <a:t>. </a:t>
            </a:r>
            <a:r>
              <a:rPr lang="de-DE" sz="1200" dirty="0" err="1"/>
              <a:t>Lokhande</a:t>
            </a:r>
            <a:r>
              <a:rPr lang="de-DE" sz="1200" dirty="0"/>
              <a:t>, C.D. </a:t>
            </a:r>
            <a:r>
              <a:rPr lang="de-DE" sz="1200" dirty="0" err="1"/>
              <a:t>Lokhande</a:t>
            </a:r>
            <a:r>
              <a:rPr lang="de-DE" sz="1200" dirty="0"/>
              <a:t>,</a:t>
            </a:r>
          </a:p>
          <a:p>
            <a:r>
              <a:rPr lang="de-DE" sz="1200" dirty="0" err="1"/>
              <a:t>Ionically</a:t>
            </a:r>
            <a:r>
              <a:rPr lang="de-DE" sz="1200" dirty="0"/>
              <a:t> </a:t>
            </a:r>
            <a:r>
              <a:rPr lang="de-DE" sz="1200" dirty="0" err="1"/>
              <a:t>Conducting</a:t>
            </a:r>
            <a:r>
              <a:rPr lang="de-DE" sz="1200" dirty="0"/>
              <a:t> PVA-LiClO4 Gel </a:t>
            </a:r>
            <a:r>
              <a:rPr lang="de-DE" sz="1200" dirty="0" err="1"/>
              <a:t>Electrolyte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High </a:t>
            </a:r>
            <a:r>
              <a:rPr lang="de-DE" sz="1200" dirty="0" err="1"/>
              <a:t>PerformanceFlexible</a:t>
            </a:r>
            <a:r>
              <a:rPr lang="de-DE" sz="1200" dirty="0"/>
              <a:t> Solid State </a:t>
            </a:r>
            <a:r>
              <a:rPr lang="de-DE" sz="1200" dirty="0" err="1"/>
              <a:t>Supercapacitors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11916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Water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7566" y="4775652"/>
            <a:ext cx="4029268" cy="139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Gel electrolytes are good candidates for </a:t>
            </a:r>
            <a:r>
              <a:rPr lang="en-US" b="1" dirty="0"/>
              <a:t>cheap</a:t>
            </a:r>
            <a:r>
              <a:rPr lang="en-US" dirty="0"/>
              <a:t> and </a:t>
            </a:r>
            <a:r>
              <a:rPr lang="en-US" b="1" dirty="0"/>
              <a:t>safe</a:t>
            </a:r>
            <a:r>
              <a:rPr lang="en-US" dirty="0"/>
              <a:t> batteries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EB04BD-2D38-4734-B92F-2EC0AEDCC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61" t="15568" r="13292" b="16400"/>
          <a:stretch/>
        </p:blipFill>
        <p:spPr>
          <a:xfrm>
            <a:off x="219967" y="1578062"/>
            <a:ext cx="7296540" cy="466566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EB4FBC-7446-4A43-B70B-03F25347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946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Gel </a:t>
            </a:r>
            <a:r>
              <a:rPr lang="de-DE" b="1" dirty="0" err="1">
                <a:solidFill>
                  <a:srgbClr val="0065BD"/>
                </a:solidFill>
              </a:rPr>
              <a:t>Electrolyte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using</a:t>
            </a:r>
            <a:r>
              <a:rPr lang="de-DE" b="1" dirty="0">
                <a:solidFill>
                  <a:srgbClr val="0065BD"/>
                </a:solidFill>
              </a:rPr>
              <a:t> PVA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9268" cy="4080225"/>
          </a:xfrm>
        </p:spPr>
        <p:txBody>
          <a:bodyPr>
            <a:normAutofit/>
          </a:bodyPr>
          <a:lstStyle/>
          <a:p>
            <a:r>
              <a:rPr lang="en-US" dirty="0"/>
              <a:t>Good solubility in water</a:t>
            </a:r>
          </a:p>
          <a:p>
            <a:r>
              <a:rPr lang="en-US" dirty="0"/>
              <a:t>Cheap</a:t>
            </a:r>
          </a:p>
          <a:p>
            <a:r>
              <a:rPr lang="en-US" dirty="0"/>
              <a:t>Environmentally friendly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CECFBF6-E9C7-4D6B-94DB-D590E6B8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 descr="Ein Bild, das drinnen, schmutzig enthält.&#10;&#10;Automatisch generierte Beschreibung">
            <a:extLst>
              <a:ext uri="{FF2B5EF4-FFF2-40B4-BE49-F238E27FC236}">
                <a16:creationId xmlns:a16="http://schemas.microsoft.com/office/drawing/2014/main" id="{45B4AD39-C023-4611-B983-E59959152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3" r="18489" b="22813"/>
          <a:stretch/>
        </p:blipFill>
        <p:spPr>
          <a:xfrm>
            <a:off x="5113291" y="1825624"/>
            <a:ext cx="6587510" cy="44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21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fluctuations in the production of renewable energy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 for the storage of large amounts of energy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8C2758-0739-446A-A76D-9CF556B6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794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2E9D637-14C4-4F9C-9F69-AC1E94350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6" t="16635" r="33943" b="13092"/>
          <a:stretch/>
        </p:blipFill>
        <p:spPr>
          <a:xfrm>
            <a:off x="1014292" y="3089094"/>
            <a:ext cx="4961381" cy="3087869"/>
          </a:xfrm>
          <a:prstGeom prst="rect">
            <a:avLst/>
          </a:prstGeom>
        </p:spPr>
      </p:pic>
      <p:pic>
        <p:nvPicPr>
          <p:cNvPr id="16" name="Grafik 15" descr="Ein Bild, das Gras, draußen, Berg, Natur enthält.&#10;&#10;Automatisch generierte Beschreibung">
            <a:extLst>
              <a:ext uri="{FF2B5EF4-FFF2-40B4-BE49-F238E27FC236}">
                <a16:creationId xmlns:a16="http://schemas.microsoft.com/office/drawing/2014/main" id="{CC6F92D7-4455-4B22-8C94-E40E510E4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28" y="3013742"/>
            <a:ext cx="4054423" cy="2273373"/>
          </a:xfrm>
          <a:prstGeom prst="rect">
            <a:avLst/>
          </a:prstGeom>
        </p:spPr>
      </p:pic>
      <p:pic>
        <p:nvPicPr>
          <p:cNvPr id="18" name="Grafik 17" descr="Ein Bild, das Himmel, draußen enthält.&#10;&#10;Automatisch generierte Beschreibung">
            <a:extLst>
              <a:ext uri="{FF2B5EF4-FFF2-40B4-BE49-F238E27FC236}">
                <a16:creationId xmlns:a16="http://schemas.microsoft.com/office/drawing/2014/main" id="{1331BBEC-ED46-48E3-9EAF-EA2292E51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78" y="4217880"/>
            <a:ext cx="3421552" cy="213847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B2376A-136C-4BD6-A191-25F394D2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2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8C83C41-D3F1-47EA-8A65-48259FC3BDC1}"/>
              </a:ext>
            </a:extLst>
          </p:cNvPr>
          <p:cNvSpPr txBox="1"/>
          <p:nvPr/>
        </p:nvSpPr>
        <p:spPr>
          <a:xfrm>
            <a:off x="1014292" y="6177472"/>
            <a:ext cx="498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/>
              <a:t>Fraunhofer ISE (energy-charts.info)</a:t>
            </a:r>
          </a:p>
        </p:txBody>
      </p:sp>
    </p:spTree>
    <p:extLst>
      <p:ext uri="{BB962C8B-B14F-4D97-AF65-F5344CB8AC3E}">
        <p14:creationId xmlns:p14="http://schemas.microsoft.com/office/powerpoint/2010/main" val="1705433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Problem </a:t>
            </a:r>
            <a:r>
              <a:rPr lang="de-DE" b="1" dirty="0" err="1">
                <a:solidFill>
                  <a:srgbClr val="0065BD"/>
                </a:solidFill>
              </a:rPr>
              <a:t>of</a:t>
            </a:r>
            <a:r>
              <a:rPr lang="de-DE" b="1" dirty="0">
                <a:solidFill>
                  <a:srgbClr val="0065BD"/>
                </a:solidFill>
              </a:rPr>
              <a:t> Carbon Cloth Surface Oxides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Full CV over the whole stability window not possible due to surface oxides</a:t>
            </a:r>
          </a:p>
          <a:p>
            <a:r>
              <a:rPr lang="en-US" dirty="0"/>
              <a:t>Two half CVs over several cycles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5C3F1F-4D30-43F2-BDDB-24239FDE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0" y="2871450"/>
            <a:ext cx="5445579" cy="418031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EED2AB-56D1-4204-BD8A-365E782E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7313" y="6504115"/>
            <a:ext cx="2412168" cy="318028"/>
          </a:xfrm>
        </p:spPr>
        <p:txBody>
          <a:bodyPr/>
          <a:lstStyle/>
          <a:p>
            <a:fld id="{4007A93C-3DF4-4314-977F-F922970944CE}" type="slidenum">
              <a:rPr lang="de-DE" smtClean="0"/>
              <a:t>20</a:t>
            </a:fld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3A73B17-236B-4600-9801-4CA803C90903}"/>
              </a:ext>
            </a:extLst>
          </p:cNvPr>
          <p:cNvCxnSpPr>
            <a:cxnSpLocks/>
          </p:cNvCxnSpPr>
          <p:nvPr/>
        </p:nvCxnSpPr>
        <p:spPr>
          <a:xfrm flipH="1" flipV="1">
            <a:off x="2793535" y="5595457"/>
            <a:ext cx="578839" cy="385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6479DB9-071D-4D0F-80A9-405B5800F99C}"/>
              </a:ext>
            </a:extLst>
          </p:cNvPr>
          <p:cNvCxnSpPr>
            <a:cxnSpLocks/>
          </p:cNvCxnSpPr>
          <p:nvPr/>
        </p:nvCxnSpPr>
        <p:spPr>
          <a:xfrm>
            <a:off x="3942826" y="3724712"/>
            <a:ext cx="453005" cy="2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1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Problem </a:t>
            </a:r>
            <a:r>
              <a:rPr lang="de-DE" b="1" dirty="0" err="1">
                <a:solidFill>
                  <a:srgbClr val="0065BD"/>
                </a:solidFill>
              </a:rPr>
              <a:t>of</a:t>
            </a:r>
            <a:r>
              <a:rPr lang="de-DE" b="1" dirty="0">
                <a:solidFill>
                  <a:srgbClr val="0065BD"/>
                </a:solidFill>
              </a:rPr>
              <a:t> Carbon Cloth Surface Oxides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4945DBA-113F-4A83-A7FD-6A783DC5F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15" y="1799681"/>
            <a:ext cx="7280485" cy="50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8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200" b="1" dirty="0" err="1">
                <a:solidFill>
                  <a:srgbClr val="0065BD"/>
                </a:solidFill>
              </a:rPr>
              <a:t>Improvement</a:t>
            </a:r>
            <a:r>
              <a:rPr lang="de-DE" sz="4200" b="1" dirty="0">
                <a:solidFill>
                  <a:srgbClr val="0065BD"/>
                </a:solidFill>
              </a:rPr>
              <a:t> </a:t>
            </a:r>
            <a:r>
              <a:rPr lang="de-DE" sz="4200" b="1" dirty="0" err="1">
                <a:solidFill>
                  <a:srgbClr val="0065BD"/>
                </a:solidFill>
              </a:rPr>
              <a:t>of</a:t>
            </a:r>
            <a:r>
              <a:rPr lang="de-DE" sz="4200" b="1" dirty="0">
                <a:solidFill>
                  <a:srgbClr val="0065BD"/>
                </a:solidFill>
              </a:rPr>
              <a:t> </a:t>
            </a:r>
            <a:r>
              <a:rPr lang="de-DE" sz="4200" b="1" dirty="0" err="1">
                <a:solidFill>
                  <a:srgbClr val="0065BD"/>
                </a:solidFill>
              </a:rPr>
              <a:t>stability</a:t>
            </a:r>
            <a:r>
              <a:rPr lang="de-DE" sz="4200" b="1" dirty="0">
                <a:solidFill>
                  <a:srgbClr val="0065BD"/>
                </a:solidFill>
              </a:rPr>
              <a:t> </a:t>
            </a:r>
            <a:r>
              <a:rPr lang="de-DE" sz="4200" b="1" dirty="0" err="1">
                <a:solidFill>
                  <a:srgbClr val="0065BD"/>
                </a:solidFill>
              </a:rPr>
              <a:t>window</a:t>
            </a:r>
            <a:r>
              <a:rPr lang="de-DE" sz="4200" b="1" dirty="0">
                <a:solidFill>
                  <a:srgbClr val="0065BD"/>
                </a:solidFill>
              </a:rPr>
              <a:t> </a:t>
            </a:r>
            <a:r>
              <a:rPr lang="de-DE" sz="4200" b="1" dirty="0" err="1">
                <a:solidFill>
                  <a:srgbClr val="0065BD"/>
                </a:solidFill>
              </a:rPr>
              <a:t>with</a:t>
            </a:r>
            <a:r>
              <a:rPr lang="de-DE" sz="4200" b="1" dirty="0">
                <a:solidFill>
                  <a:srgbClr val="0065BD"/>
                </a:solidFill>
              </a:rPr>
              <a:t> PEG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E5E6495-EAAA-4B92-AEFB-CD6D41625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61" y="1289109"/>
            <a:ext cx="11612934" cy="55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36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Gel </a:t>
            </a:r>
            <a:r>
              <a:rPr lang="de-DE" b="1" dirty="0" err="1">
                <a:solidFill>
                  <a:srgbClr val="0065BD"/>
                </a:solidFill>
              </a:rPr>
              <a:t>Electrolyte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using</a:t>
            </a:r>
            <a:r>
              <a:rPr lang="de-DE" b="1" dirty="0">
                <a:solidFill>
                  <a:srgbClr val="0065BD"/>
                </a:solidFill>
              </a:rPr>
              <a:t> PVA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With low concentrations of PVA no larger stability window visible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0AD763-0ABA-46AC-BC71-E0194B09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03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Full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cell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alizarin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New electrolyte allows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433247-19EE-479E-84EF-F186219F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24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681626-FF7A-445C-AE14-4D478C87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917" y="1290841"/>
            <a:ext cx="7272083" cy="55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83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Further Plans and </a:t>
            </a:r>
            <a:r>
              <a:rPr lang="de-DE" b="1" dirty="0" err="1">
                <a:solidFill>
                  <a:srgbClr val="0065BD"/>
                </a:solidFill>
              </a:rPr>
              <a:t>Current</a:t>
            </a:r>
            <a:r>
              <a:rPr lang="de-DE" b="1" dirty="0">
                <a:solidFill>
                  <a:srgbClr val="0065BD"/>
                </a:solidFill>
              </a:rPr>
              <a:t> Problems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For gel electrolyte: no Ag/AgCl-reference electrode possible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Oversized (</a:t>
            </a:r>
            <a:r>
              <a:rPr lang="en-US" dirty="0" err="1">
                <a:sym typeface="Wingdings" panose="05000000000000000000" pitchFamily="2" charset="2"/>
              </a:rPr>
              <a:t>NiHCF</a:t>
            </a:r>
            <a:r>
              <a:rPr lang="en-US" dirty="0">
                <a:sym typeface="Wingdings" panose="05000000000000000000" pitchFamily="2" charset="2"/>
              </a:rPr>
              <a:t>) counter electrode?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Compare different ways of PANI coating: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Electropolymerisation</a:t>
            </a:r>
            <a:r>
              <a:rPr lang="en-US" dirty="0">
                <a:sym typeface="Wingdings" panose="05000000000000000000" pitchFamily="2" charset="2"/>
              </a:rPr>
              <a:t> of aniline (thin films)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Slurry mixing (larger mass loading)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B0D8B5-A531-4572-A921-3E25AA99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3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1892" cy="4351338"/>
          </a:xfrm>
        </p:spPr>
        <p:txBody>
          <a:bodyPr/>
          <a:lstStyle/>
          <a:p>
            <a:r>
              <a:rPr lang="en-US" dirty="0"/>
              <a:t>Environmental and humanitarian issues of traditional Li-Ion batteries</a:t>
            </a:r>
          </a:p>
          <a:p>
            <a:r>
              <a:rPr lang="en-US" dirty="0"/>
              <a:t>Dangerous, flammable organic electrolytes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 For stationary applications energy density is no big problem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 Sodium-ion batteries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8C2758-0739-446A-A76D-9CF556B6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79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5776071-C538-4178-8A66-6B6B341ED064}"/>
              </a:ext>
            </a:extLst>
          </p:cNvPr>
          <p:cNvSpPr txBox="1"/>
          <p:nvPr/>
        </p:nvSpPr>
        <p:spPr>
          <a:xfrm>
            <a:off x="6809463" y="5960197"/>
            <a:ext cx="498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/>
              <a:t>Cobalt Mine in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Congo</a:t>
            </a:r>
            <a:endParaRPr lang="de-DE" sz="1200" dirty="0"/>
          </a:p>
        </p:txBody>
      </p:sp>
      <p:pic>
        <p:nvPicPr>
          <p:cNvPr id="10" name="Grafik 9" descr="Ein Bild, das Rock, draußen, Stein enthält.&#10;&#10;Automatisch generierte Beschreibung">
            <a:extLst>
              <a:ext uri="{FF2B5EF4-FFF2-40B4-BE49-F238E27FC236}">
                <a16:creationId xmlns:a16="http://schemas.microsoft.com/office/drawing/2014/main" id="{6F942964-54BB-4766-897D-6E4E5AED2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01" y="1238739"/>
            <a:ext cx="3657600" cy="2057400"/>
          </a:xfrm>
          <a:prstGeom prst="rect">
            <a:avLst/>
          </a:prstGeom>
        </p:spPr>
      </p:pic>
      <p:pic>
        <p:nvPicPr>
          <p:cNvPr id="12" name="Grafik 11" descr="Ein Bild, das Himmel, Boden, draußen, Natur enthält.&#10;&#10;Automatisch generierte Beschreibung">
            <a:extLst>
              <a:ext uri="{FF2B5EF4-FFF2-40B4-BE49-F238E27FC236}">
                <a16:creationId xmlns:a16="http://schemas.microsoft.com/office/drawing/2014/main" id="{B953578C-4331-4522-ABD5-EB76C7253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92" y="3178693"/>
            <a:ext cx="4150709" cy="2767867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805D-198D-40B2-AE0D-5C552128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33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8C2758-0739-446A-A76D-9CF556B6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7949"/>
          </a:xfrm>
          <a:prstGeom prst="rect">
            <a:avLst/>
          </a:prstGeom>
        </p:spPr>
      </p:pic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1217CCB7-A0A5-4BBB-9CC8-36855D3D9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17784"/>
              </p:ext>
            </p:extLst>
          </p:nvPr>
        </p:nvGraphicFramePr>
        <p:xfrm>
          <a:off x="2032000" y="27770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808642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3174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Electrodes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Electrolyte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8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Cheap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Cheap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0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Environmentally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friendly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Safe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77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Good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stability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Large </a:t>
                      </a:r>
                      <a:r>
                        <a:rPr lang="de-DE" dirty="0" err="1"/>
                        <a:t>stability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window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1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51892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FB4F53B-BB37-438A-BB4B-3E7A2EE1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98F99D-B873-4453-BB47-529DCC2457FF}"/>
              </a:ext>
            </a:extLst>
          </p:cNvPr>
          <p:cNvSpPr txBox="1"/>
          <p:nvPr/>
        </p:nvSpPr>
        <p:spPr>
          <a:xfrm>
            <a:off x="2032000" y="4781725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collectors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53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1"/>
            <a:ext cx="10080771" cy="2267125"/>
          </a:xfrm>
        </p:spPr>
        <p:txBody>
          <a:bodyPr>
            <a:normAutofit/>
          </a:bodyPr>
          <a:lstStyle/>
          <a:p>
            <a:r>
              <a:rPr lang="de-DE" b="1" dirty="0" err="1">
                <a:solidFill>
                  <a:srgbClr val="0065BD"/>
                </a:solidFill>
              </a:rPr>
              <a:t>Electrode</a:t>
            </a:r>
            <a:endParaRPr lang="de-DE" dirty="0">
              <a:solidFill>
                <a:srgbClr val="0065BD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3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Carbon Cloth </a:t>
            </a:r>
            <a:r>
              <a:rPr lang="de-DE" b="1" dirty="0" err="1">
                <a:solidFill>
                  <a:srgbClr val="0065BD"/>
                </a:solidFill>
              </a:rPr>
              <a:t>Current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Collectors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28519" cy="4080225"/>
          </a:xfrm>
        </p:spPr>
        <p:txBody>
          <a:bodyPr>
            <a:normAutofit/>
          </a:bodyPr>
          <a:lstStyle/>
          <a:p>
            <a:r>
              <a:rPr lang="en-US" dirty="0"/>
              <a:t>Flexible carbon-based current collector</a:t>
            </a:r>
          </a:p>
          <a:p>
            <a:r>
              <a:rPr lang="en-US" dirty="0"/>
              <a:t>Normally hydrophobic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After 2M 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dirty="0">
                <a:sym typeface="Wingdings" panose="05000000000000000000" pitchFamily="2" charset="2"/>
              </a:rPr>
              <a:t> treatment: hydrophilic</a:t>
            </a:r>
          </a:p>
          <a:p>
            <a:r>
              <a:rPr lang="en-US" dirty="0">
                <a:sym typeface="Wingdings" panose="05000000000000000000" pitchFamily="2" charset="2"/>
              </a:rPr>
              <a:t>3D-printed holder with titanium contact</a:t>
            </a:r>
            <a:endParaRPr lang="en-US" dirty="0"/>
          </a:p>
        </p:txBody>
      </p:sp>
      <p:pic>
        <p:nvPicPr>
          <p:cNvPr id="5" name="Grafik 4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E448D611-C15E-48CE-84F7-F5CF83493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9" t="19604" r="36055" b="25732"/>
          <a:stretch/>
        </p:blipFill>
        <p:spPr>
          <a:xfrm rot="5400000">
            <a:off x="8467222" y="2944957"/>
            <a:ext cx="4201953" cy="2768636"/>
          </a:xfrm>
          <a:prstGeom prst="rect">
            <a:avLst/>
          </a:prstGeom>
        </p:spPr>
      </p:pic>
      <p:pic>
        <p:nvPicPr>
          <p:cNvPr id="8" name="Grafik 7" descr="Ein Bild, das Petrischale enthält.&#10;&#10;Automatisch generierte Beschreibung">
            <a:extLst>
              <a:ext uri="{FF2B5EF4-FFF2-40B4-BE49-F238E27FC236}">
                <a16:creationId xmlns:a16="http://schemas.microsoft.com/office/drawing/2014/main" id="{B0643CE0-6ACF-4FBE-BC93-DA18BC0DC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18168" r="11563" b="20179"/>
          <a:stretch/>
        </p:blipFill>
        <p:spPr>
          <a:xfrm>
            <a:off x="3409205" y="3942826"/>
            <a:ext cx="5774675" cy="248742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F9B889C-7E4B-44A0-BE3C-E4253ADDFB43}"/>
              </a:ext>
            </a:extLst>
          </p:cNvPr>
          <p:cNvSpPr txBox="1"/>
          <p:nvPr/>
        </p:nvSpPr>
        <p:spPr>
          <a:xfrm>
            <a:off x="3598401" y="6040639"/>
            <a:ext cx="123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untreated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80F9A28-D931-4768-9546-7C43060E8A23}"/>
              </a:ext>
            </a:extLst>
          </p:cNvPr>
          <p:cNvSpPr txBox="1"/>
          <p:nvPr/>
        </p:nvSpPr>
        <p:spPr>
          <a:xfrm>
            <a:off x="7446626" y="6040639"/>
            <a:ext cx="170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after </a:t>
            </a:r>
            <a:r>
              <a:rPr lang="de-DE" b="1" dirty="0" err="1"/>
              <a:t>treatment</a:t>
            </a:r>
            <a:endParaRPr lang="de-DE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A0D97D-9421-41A2-A259-ECF3CD12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37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0065BD"/>
                </a:solidFill>
              </a:rPr>
              <a:t>Polyaniline as Electrode Material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07591" cy="4080225"/>
          </a:xfrm>
        </p:spPr>
        <p:txBody>
          <a:bodyPr>
            <a:normAutofit/>
          </a:bodyPr>
          <a:lstStyle/>
          <a:p>
            <a:r>
              <a:rPr lang="en-US" dirty="0"/>
              <a:t>Cheap polymer</a:t>
            </a:r>
          </a:p>
          <a:p>
            <a:r>
              <a:rPr lang="en-US" dirty="0"/>
              <a:t>Environmentally friendly</a:t>
            </a:r>
          </a:p>
          <a:p>
            <a:r>
              <a:rPr lang="en-US" dirty="0"/>
              <a:t>Charge storage through adsorption</a:t>
            </a:r>
          </a:p>
          <a:p>
            <a:r>
              <a:rPr lang="en-US" dirty="0"/>
              <a:t>Emeraldine salt conductive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conductive coatings</a:t>
            </a:r>
            <a:endParaRPr lang="en-US" dirty="0"/>
          </a:p>
          <a:p>
            <a:r>
              <a:rPr lang="en-US" dirty="0"/>
              <a:t>Two redox peaks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08C9CD-9476-48D6-AAC4-EE29E5887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r="-806"/>
          <a:stretch/>
        </p:blipFill>
        <p:spPr>
          <a:xfrm>
            <a:off x="5613918" y="1686732"/>
            <a:ext cx="6578082" cy="444436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FF671-4A83-4671-A14B-51D41D34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16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0065BD"/>
                </a:solidFill>
              </a:rPr>
              <a:t>Polyaniline as Electrode Material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7331" cy="40802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Cheap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Environmentally friendly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Safe</a:t>
            </a:r>
          </a:p>
          <a:p>
            <a:endParaRPr lang="en-US" dirty="0"/>
          </a:p>
          <a:p>
            <a:r>
              <a:rPr lang="en-US" dirty="0"/>
              <a:t>Two wide redox peaks</a:t>
            </a:r>
          </a:p>
          <a:p>
            <a:r>
              <a:rPr lang="en-US" dirty="0"/>
              <a:t>Changes color with oxidation state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Low stability due to volume change at (dis-)charge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FF671-4A83-4671-A14B-51D41D34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EF137B4-16F9-448A-9025-ACCC60545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r="-806"/>
          <a:stretch/>
        </p:blipFill>
        <p:spPr>
          <a:xfrm>
            <a:off x="6669248" y="1353684"/>
            <a:ext cx="5522752" cy="37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4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as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Electrode</a:t>
            </a:r>
            <a:r>
              <a:rPr lang="de-DE" b="1" dirty="0">
                <a:solidFill>
                  <a:srgbClr val="0065BD"/>
                </a:solidFill>
              </a:rPr>
              <a:t> Material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07591" cy="4080225"/>
          </a:xfrm>
        </p:spPr>
        <p:txBody>
          <a:bodyPr>
            <a:normAutofit/>
          </a:bodyPr>
          <a:lstStyle/>
          <a:p>
            <a:r>
              <a:rPr lang="en-US" dirty="0"/>
              <a:t>Cheap polymer</a:t>
            </a:r>
          </a:p>
          <a:p>
            <a:r>
              <a:rPr lang="en-US" dirty="0"/>
              <a:t>Environmentally friendly</a:t>
            </a:r>
          </a:p>
          <a:p>
            <a:r>
              <a:rPr lang="en-US" dirty="0"/>
              <a:t>2 redox peaks</a:t>
            </a:r>
          </a:p>
          <a:p>
            <a:r>
              <a:rPr lang="en-US" dirty="0"/>
              <a:t>Better peak separation and higher capacity in HCl acid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Due to H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 adsorption or due to PANI salt state?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66FAEA-823D-43EF-8DE9-F564FF54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30" y="1067711"/>
            <a:ext cx="6676471" cy="51252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8D1007A-A433-46B1-8F99-29086B6E2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3" t="33999" r="22168" b="58030"/>
          <a:stretch/>
        </p:blipFill>
        <p:spPr>
          <a:xfrm>
            <a:off x="6546209" y="5028206"/>
            <a:ext cx="4217041" cy="27831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77FCCA-E895-41C0-95F7-087DA1E7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9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06967D3-3402-427F-8E66-3D610069EA5C}"/>
              </a:ext>
            </a:extLst>
          </p:cNvPr>
          <p:cNvSpPr txBox="1"/>
          <p:nvPr/>
        </p:nvSpPr>
        <p:spPr>
          <a:xfrm>
            <a:off x="8988739" y="5605623"/>
            <a:ext cx="16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Vs. Ag/</a:t>
            </a:r>
            <a:r>
              <a:rPr lang="de-DE" dirty="0" err="1"/>
              <a:t>AgCl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71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Microsoft Office PowerPoint</Application>
  <PresentationFormat>Breitbild</PresentationFormat>
  <Paragraphs>127</Paragraphs>
  <Slides>25</Slides>
  <Notes>0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</vt:lpstr>
      <vt:lpstr>Improvement of aqueous electrolytes by the addition of polymers</vt:lpstr>
      <vt:lpstr>Motivation</vt:lpstr>
      <vt:lpstr>Motivation</vt:lpstr>
      <vt:lpstr>Motivation</vt:lpstr>
      <vt:lpstr>Electrode</vt:lpstr>
      <vt:lpstr>Carbon Cloth Current Collectors</vt:lpstr>
      <vt:lpstr>Polyaniline as Electrode Material</vt:lpstr>
      <vt:lpstr>Polyaniline as Electrode Material</vt:lpstr>
      <vt:lpstr>Polyaniline as Electrode Material</vt:lpstr>
      <vt:lpstr>Polyaniline as Electrode Material</vt:lpstr>
      <vt:lpstr>Electrolyte</vt:lpstr>
      <vt:lpstr>Stability Window of the Electrolyte</vt:lpstr>
      <vt:lpstr>Polyethylen Glycole (PEG)</vt:lpstr>
      <vt:lpstr>Solid State (Polymer) Electrolytes</vt:lpstr>
      <vt:lpstr>Water Based Electrolytes</vt:lpstr>
      <vt:lpstr>Water Based Electrolytes</vt:lpstr>
      <vt:lpstr>Water Based Electrolytes</vt:lpstr>
      <vt:lpstr>Water Based Electrolytes</vt:lpstr>
      <vt:lpstr>Gel Electrolyte using PVA</vt:lpstr>
      <vt:lpstr>Problem of Carbon Cloth Surface Oxides</vt:lpstr>
      <vt:lpstr>Problem of Carbon Cloth Surface Oxides</vt:lpstr>
      <vt:lpstr>Improvement of stability window with PEG</vt:lpstr>
      <vt:lpstr>Gel Electrolyte using PVA</vt:lpstr>
      <vt:lpstr>Full cell with alizarin</vt:lpstr>
      <vt:lpstr>Further Plans and Current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to make a “Paint Battery”</dc:title>
  <dc:creator>ga27san</dc:creator>
  <cp:lastModifiedBy>ga27san</cp:lastModifiedBy>
  <cp:revision>335</cp:revision>
  <dcterms:created xsi:type="dcterms:W3CDTF">2021-06-18T09:08:27Z</dcterms:created>
  <dcterms:modified xsi:type="dcterms:W3CDTF">2022-03-16T21:39:15Z</dcterms:modified>
</cp:coreProperties>
</file>